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0"/>
  </p:notesMasterIdLst>
  <p:handoutMasterIdLst>
    <p:handoutMasterId r:id="rId21"/>
  </p:handoutMasterIdLst>
  <p:sldIdLst>
    <p:sldId id="1487" r:id="rId5"/>
    <p:sldId id="1488" r:id="rId6"/>
    <p:sldId id="1550" r:id="rId7"/>
    <p:sldId id="1553" r:id="rId8"/>
    <p:sldId id="1552" r:id="rId9"/>
    <p:sldId id="1554" r:id="rId10"/>
    <p:sldId id="1556" r:id="rId11"/>
    <p:sldId id="1560" r:id="rId12"/>
    <p:sldId id="1557" r:id="rId13"/>
    <p:sldId id="1559" r:id="rId14"/>
    <p:sldId id="1548" r:id="rId15"/>
    <p:sldId id="1561" r:id="rId16"/>
    <p:sldId id="1549" r:id="rId17"/>
    <p:sldId id="1522" r:id="rId18"/>
    <p:sldId id="1523" r:id="rId19"/>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0"/>
            <p14:sldId id="1553"/>
            <p14:sldId id="1552"/>
            <p14:sldId id="1554"/>
            <p14:sldId id="1556"/>
            <p14:sldId id="1560"/>
            <p14:sldId id="1557"/>
            <p14:sldId id="1559"/>
            <p14:sldId id="1548"/>
          </p14:sldIdLst>
        </p14:section>
        <p14:section name="Closing" id="{D4E3B1CF-DD2E-4D6E-961F-E6ECD190E64E}">
          <p14:sldIdLst>
            <p14:sldId id="1561"/>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8977" autoAdjust="0"/>
  </p:normalViewPr>
  <p:slideViewPr>
    <p:cSldViewPr>
      <p:cViewPr varScale="1">
        <p:scale>
          <a:sx n="66" d="100"/>
          <a:sy n="66" d="100"/>
        </p:scale>
        <p:origin x="2262" y="66"/>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Open the </a:t>
            </a:r>
            <a:r>
              <a:rPr lang="en-US" sz="900" b="1" i="0" kern="1200" dirty="0">
                <a:solidFill>
                  <a:schemeClr val="tx1"/>
                </a:solidFill>
                <a:effectLst/>
                <a:latin typeface="Segoe UI Light" pitchFamily="34" charset="0"/>
                <a:ea typeface="+mn-ea"/>
                <a:cs typeface="+mn-cs"/>
              </a:rPr>
              <a:t>SharePoint Online Management Shell</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Connect to your Office 365 Developer Tenant within PowerShell session by executing the following commands:</a:t>
            </a:r>
          </a:p>
          <a:p>
            <a:r>
              <a:rPr lang="en-US" sz="900" b="0" i="0" kern="1200" dirty="0">
                <a:solidFill>
                  <a:schemeClr val="tx1"/>
                </a:solidFill>
                <a:effectLst/>
                <a:latin typeface="Segoe UI Light" pitchFamily="34" charset="0"/>
                <a:ea typeface="+mn-ea"/>
                <a:cs typeface="+mn-cs"/>
              </a:rPr>
              <a:t>$creds = Get-Credential </a:t>
            </a:r>
          </a:p>
          <a:p>
            <a:r>
              <a:rPr lang="en-US" sz="900" b="0" i="0" kern="1200" dirty="0">
                <a:solidFill>
                  <a:schemeClr val="tx1"/>
                </a:solidFill>
                <a:effectLst/>
                <a:latin typeface="Segoe UI Light" pitchFamily="34" charset="0"/>
                <a:ea typeface="+mn-ea"/>
                <a:cs typeface="+mn-cs"/>
              </a:rPr>
              <a:t>Connect-</a:t>
            </a:r>
            <a:r>
              <a:rPr lang="en-US" sz="900" b="0" i="0" kern="1200" dirty="0" err="1">
                <a:solidFill>
                  <a:schemeClr val="tx1"/>
                </a:solidFill>
                <a:effectLst/>
                <a:latin typeface="Segoe UI Light" pitchFamily="34" charset="0"/>
                <a:ea typeface="+mn-ea"/>
                <a:cs typeface="+mn-cs"/>
              </a:rPr>
              <a:t>SPOService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Url</a:t>
            </a:r>
            <a:r>
              <a:rPr lang="en-US" sz="900" b="0" i="0" kern="1200" dirty="0">
                <a:solidFill>
                  <a:schemeClr val="tx1"/>
                </a:solidFill>
                <a:effectLst/>
                <a:latin typeface="Segoe UI Light" pitchFamily="34" charset="0"/>
                <a:ea typeface="+mn-ea"/>
                <a:cs typeface="+mn-cs"/>
              </a:rPr>
              <a:t> https://&lt;TENANCY&gt;-admin.sharepoint.com/ -Credential $creds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Enable the Public CDN in the tenant by executing the following command:</a:t>
            </a:r>
          </a:p>
          <a:p>
            <a:r>
              <a:rPr lang="en-US" sz="900" b="0" i="0" kern="1200" dirty="0">
                <a:solidFill>
                  <a:schemeClr val="tx1"/>
                </a:solidFill>
                <a:effectLst/>
                <a:latin typeface="Segoe UI Light" pitchFamily="34" charset="0"/>
                <a:ea typeface="+mn-ea"/>
                <a:cs typeface="+mn-cs"/>
              </a:rPr>
              <a:t>Set-</a:t>
            </a:r>
            <a:r>
              <a:rPr lang="en-US" sz="900" b="0" i="0" kern="1200" dirty="0" err="1">
                <a:solidFill>
                  <a:schemeClr val="tx1"/>
                </a:solidFill>
                <a:effectLst/>
                <a:latin typeface="Segoe UI Light" pitchFamily="34" charset="0"/>
                <a:ea typeface="+mn-ea"/>
                <a:cs typeface="+mn-cs"/>
              </a:rPr>
              <a:t>SPOTenant</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PublicCdnEnabled</a:t>
            </a:r>
            <a:r>
              <a:rPr lang="en-US" sz="900" b="0" i="0" kern="1200" dirty="0">
                <a:solidFill>
                  <a:schemeClr val="tx1"/>
                </a:solidFill>
                <a:effectLst/>
                <a:latin typeface="Segoe UI Light" pitchFamily="34" charset="0"/>
                <a:ea typeface="+mn-ea"/>
                <a:cs typeface="+mn-cs"/>
              </a:rPr>
              <a:t> $true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Configure the allowed file extensions by executing the following command:</a:t>
            </a:r>
          </a:p>
          <a:p>
            <a:r>
              <a:rPr lang="en-US" sz="900" b="0" i="0" kern="1200" dirty="0">
                <a:solidFill>
                  <a:schemeClr val="tx1"/>
                </a:solidFill>
                <a:effectLst/>
                <a:latin typeface="Segoe UI Light" pitchFamily="34" charset="0"/>
                <a:ea typeface="+mn-ea"/>
                <a:cs typeface="+mn-cs"/>
              </a:rPr>
              <a:t>Set-</a:t>
            </a:r>
            <a:r>
              <a:rPr lang="en-US" sz="900" b="0" i="0" kern="1200" dirty="0" err="1">
                <a:solidFill>
                  <a:schemeClr val="tx1"/>
                </a:solidFill>
                <a:effectLst/>
                <a:latin typeface="Segoe UI Light" pitchFamily="34" charset="0"/>
                <a:ea typeface="+mn-ea"/>
                <a:cs typeface="+mn-cs"/>
              </a:rPr>
              <a:t>SPOTenant</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PublicCdnAllowedFileTypes</a:t>
            </a:r>
            <a:r>
              <a:rPr lang="en-US" sz="900" b="0" i="0" kern="1200" dirty="0">
                <a:solidFill>
                  <a:schemeClr val="tx1"/>
                </a:solidFill>
                <a:effectLst/>
                <a:latin typeface="Segoe UI Light" pitchFamily="34" charset="0"/>
                <a:ea typeface="+mn-ea"/>
                <a:cs typeface="+mn-cs"/>
              </a:rPr>
              <a:t> "CSS,EOT,GIF,ICO,JPEG,JPG,JS,MAP,PNG,SVG,TTF,WOFF,TXT“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Add the CDN Origin by executing the following command:</a:t>
            </a:r>
          </a:p>
          <a:p>
            <a:r>
              <a:rPr lang="en-US" sz="900" b="0" i="0" kern="1200" dirty="0">
                <a:solidFill>
                  <a:schemeClr val="tx1"/>
                </a:solidFill>
                <a:effectLst/>
                <a:latin typeface="Segoe UI Light" pitchFamily="34" charset="0"/>
                <a:ea typeface="+mn-ea"/>
                <a:cs typeface="+mn-cs"/>
              </a:rPr>
              <a:t>New-</a:t>
            </a:r>
            <a:r>
              <a:rPr lang="en-US" sz="900" b="0" i="0" kern="1200" dirty="0" err="1">
                <a:solidFill>
                  <a:schemeClr val="tx1"/>
                </a:solidFill>
                <a:effectLst/>
                <a:latin typeface="Segoe UI Light" pitchFamily="34" charset="0"/>
                <a:ea typeface="+mn-ea"/>
                <a:cs typeface="+mn-cs"/>
              </a:rPr>
              <a:t>SPOPublicCdnOrigin</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Url</a:t>
            </a:r>
            <a:r>
              <a:rPr lang="en-US" sz="900" b="0" i="0" kern="1200" dirty="0">
                <a:solidFill>
                  <a:schemeClr val="tx1"/>
                </a:solidFill>
                <a:effectLst/>
                <a:latin typeface="Segoe UI Light" pitchFamily="34" charset="0"/>
                <a:ea typeface="+mn-ea"/>
                <a:cs typeface="+mn-cs"/>
              </a:rPr>
              <a:t> "https://&lt;TENANCY&gt;.sharepoint.com/sites/dev/</a:t>
            </a:r>
            <a:r>
              <a:rPr lang="en-US" sz="900" b="0" i="0" kern="1200" dirty="0" err="1">
                <a:solidFill>
                  <a:schemeClr val="tx1"/>
                </a:solidFill>
                <a:effectLst/>
                <a:latin typeface="Segoe UI Light" pitchFamily="34" charset="0"/>
                <a:ea typeface="+mn-ea"/>
                <a:cs typeface="+mn-cs"/>
              </a:rPr>
              <a:t>siteassets</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cdn</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Get the CDN Origin Id by executing the following command:</a:t>
            </a:r>
          </a:p>
          <a:p>
            <a:r>
              <a:rPr lang="en-US" sz="900" b="0" i="0" kern="1200" dirty="0">
                <a:solidFill>
                  <a:schemeClr val="tx1"/>
                </a:solidFill>
                <a:effectLst/>
                <a:latin typeface="Segoe UI Light" pitchFamily="34" charset="0"/>
                <a:ea typeface="+mn-ea"/>
                <a:cs typeface="+mn-cs"/>
              </a:rPr>
              <a:t>Get-</a:t>
            </a:r>
            <a:r>
              <a:rPr lang="en-US" sz="900" b="0" i="0" kern="1200" dirty="0" err="1">
                <a:solidFill>
                  <a:schemeClr val="tx1"/>
                </a:solidFill>
                <a:effectLst/>
                <a:latin typeface="Segoe UI Light" pitchFamily="34" charset="0"/>
                <a:ea typeface="+mn-ea"/>
                <a:cs typeface="+mn-cs"/>
              </a:rPr>
              <a:t>SPOPublicCdnOrigins</a:t>
            </a: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50500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Your CDN base path should be: </a:t>
            </a:r>
            <a:r>
              <a:rPr lang="en-US" sz="900" b="0" i="0" u="none" strike="noStrike" kern="1200" dirty="0">
                <a:solidFill>
                  <a:schemeClr val="tx1"/>
                </a:solidFill>
                <a:effectLst/>
                <a:latin typeface="Segoe UI Light" pitchFamily="34" charset="0"/>
                <a:ea typeface="+mn-ea"/>
                <a:cs typeface="+mn-cs"/>
              </a:rPr>
              <a:t>https://publiccdn.sharepointonline.com/&lt;TENANCY&gt;.sharepoint.com/&lt;your-CDN-origin-Id&gt;</a:t>
            </a:r>
            <a:r>
              <a:rPr lang="en-US" sz="900" b="0" i="0" kern="1200" dirty="0">
                <a:solidFill>
                  <a:schemeClr val="tx1"/>
                </a:solidFill>
                <a:effectLst/>
                <a:latin typeface="Segoe UI Light" pitchFamily="34" charset="0"/>
                <a:ea typeface="+mn-ea"/>
                <a:cs typeface="+mn-cs"/>
              </a:rPr>
              <a:t>. Replace the </a:t>
            </a:r>
            <a:r>
              <a:rPr lang="en-US" sz="900" b="1" i="0" kern="1200" dirty="0">
                <a:solidFill>
                  <a:schemeClr val="tx1"/>
                </a:solidFill>
                <a:effectLst/>
                <a:latin typeface="Segoe UI Light" pitchFamily="34" charset="0"/>
                <a:ea typeface="+mn-ea"/>
                <a:cs typeface="+mn-cs"/>
              </a:rPr>
              <a:t>&lt;TENANCY&gt;</a:t>
            </a:r>
            <a:r>
              <a:rPr lang="en-US" sz="900" b="0" i="0" kern="1200" dirty="0">
                <a:solidFill>
                  <a:schemeClr val="tx1"/>
                </a:solidFill>
                <a:effectLst/>
                <a:latin typeface="Segoe UI Light" pitchFamily="34" charset="0"/>
                <a:ea typeface="+mn-ea"/>
                <a:cs typeface="+mn-cs"/>
              </a:rPr>
              <a:t> placeholder with the name of your Office 365 site, and the </a:t>
            </a:r>
            <a:r>
              <a:rPr lang="en-US" sz="900" b="1" i="0" kern="1200" dirty="0">
                <a:solidFill>
                  <a:schemeClr val="tx1"/>
                </a:solidFill>
                <a:effectLst/>
                <a:latin typeface="Segoe UI Light" pitchFamily="34" charset="0"/>
                <a:ea typeface="+mn-ea"/>
                <a:cs typeface="+mn-cs"/>
              </a:rPr>
              <a:t>&lt;your-CDN-origin-Id&gt;</a:t>
            </a:r>
            <a:r>
              <a:rPr lang="en-US" sz="900" b="0" i="0" kern="1200" dirty="0">
                <a:solidFill>
                  <a:schemeClr val="tx1"/>
                </a:solidFill>
                <a:effectLst/>
                <a:latin typeface="Segoe UI Light" pitchFamily="34" charset="0"/>
                <a:ea typeface="+mn-ea"/>
                <a:cs typeface="+mn-cs"/>
              </a:rPr>
              <a:t> placeholder with the </a:t>
            </a:r>
            <a:r>
              <a:rPr lang="en-US" sz="900" b="1" i="0" kern="1200" dirty="0">
                <a:solidFill>
                  <a:schemeClr val="tx1"/>
                </a:solidFill>
                <a:effectLst/>
                <a:latin typeface="Segoe UI Light" pitchFamily="34" charset="0"/>
                <a:ea typeface="+mn-ea"/>
                <a:cs typeface="+mn-cs"/>
              </a:rPr>
              <a:t>CDN Origin Id</a:t>
            </a:r>
            <a:r>
              <a:rPr lang="en-US" sz="900" b="0" i="0" kern="1200" dirty="0">
                <a:solidFill>
                  <a:schemeClr val="tx1"/>
                </a:solidFill>
                <a:effectLst/>
                <a:latin typeface="Segoe UI Light" pitchFamily="34" charset="0"/>
                <a:ea typeface="+mn-ea"/>
                <a:cs typeface="+mn-cs"/>
              </a:rPr>
              <a:t> you created in the previous steps.</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43856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94671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35997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2: Deploy the web part resources to a SharePoint CDN</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532196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1/19/2017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14</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1/19/2017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15</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6303576" cy="2286000"/>
          </a:xfrm>
        </p:spPr>
        <p:txBody>
          <a:bodyPr/>
          <a:lstStyle/>
          <a:p>
            <a:r>
              <a:rPr lang="en-US" sz="4400" dirty="0"/>
              <a:t>Deploying SharePoint Framework components</a:t>
            </a:r>
            <a:br>
              <a:rPr lang="en-US" sz="4400" dirty="0"/>
            </a:br>
            <a:r>
              <a:rPr lang="en-US" sz="4400" dirty="0"/>
              <a:t>to production</a:t>
            </a:r>
          </a:p>
        </p:txBody>
      </p:sp>
      <p:sp>
        <p:nvSpPr>
          <p:cNvPr id="6" name="Text Placeholder 5"/>
          <p:cNvSpPr>
            <a:spLocks noGrp="1"/>
          </p:cNvSpPr>
          <p:nvPr>
            <p:ph type="body" sz="quarter" idx="14"/>
          </p:nvPr>
        </p:nvSpPr>
        <p:spPr/>
        <p:txBody>
          <a:bodyPr/>
          <a:lstStyle/>
          <a:p>
            <a:pPr lvl="0"/>
            <a:r>
              <a:rPr lang="en-US"/>
              <a:t>Deploying to SharePoint CDN</a:t>
            </a:r>
            <a:endParaRPr lang="en-US" dirty="0"/>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1401788"/>
          </a:xfrm>
        </p:spPr>
        <p:txBody>
          <a:bodyPr/>
          <a:lstStyle/>
          <a:p>
            <a:r>
              <a:rPr lang="en-US" dirty="0"/>
              <a:t>Add the web part to a SharePoint page</a:t>
            </a:r>
          </a:p>
        </p:txBody>
      </p:sp>
      <p:sp>
        <p:nvSpPr>
          <p:cNvPr id="40" name="Text Placeholder 2"/>
          <p:cNvSpPr txBox="1">
            <a:spLocks/>
          </p:cNvSpPr>
          <p:nvPr/>
        </p:nvSpPr>
        <p:spPr>
          <a:xfrm>
            <a:off x="294669" y="1265014"/>
            <a:ext cx="4627424" cy="489654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After the web part assets are deployed to a CDN location you can preview the web part</a:t>
            </a:r>
          </a:p>
          <a:p>
            <a:r>
              <a:rPr lang="en-US" altLang="zh-CN" sz="2400" dirty="0"/>
              <a:t>Create a page on your Office 365 site and add the web part to the page</a:t>
            </a:r>
          </a:p>
          <a:p>
            <a:r>
              <a:rPr lang="en-US" altLang="zh-CN" sz="2400" dirty="0"/>
              <a:t>In the developer console verify the assets are served from the CDN</a:t>
            </a:r>
            <a:endParaRPr lang="en-US" sz="2400" dirty="0"/>
          </a:p>
        </p:txBody>
      </p:sp>
      <p:pic>
        <p:nvPicPr>
          <p:cNvPr id="5" name="Picture 4"/>
          <p:cNvPicPr>
            <a:picLocks noChangeAspect="1"/>
          </p:cNvPicPr>
          <p:nvPr/>
        </p:nvPicPr>
        <p:blipFill>
          <a:blip r:embed="rId2"/>
          <a:stretch>
            <a:fillRect/>
          </a:stretch>
        </p:blipFill>
        <p:spPr>
          <a:xfrm>
            <a:off x="4778077" y="1323443"/>
            <a:ext cx="7386126" cy="5067652"/>
          </a:xfrm>
          <a:prstGeom prst="rect">
            <a:avLst/>
          </a:prstGeom>
        </p:spPr>
      </p:pic>
    </p:spTree>
    <p:extLst>
      <p:ext uri="{BB962C8B-B14F-4D97-AF65-F5344CB8AC3E}">
        <p14:creationId xmlns:p14="http://schemas.microsoft.com/office/powerpoint/2010/main" val="8410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Deploy web part resources to a SharePoint CDN </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4" name="Group 3"/>
          <p:cNvGrpSpPr/>
          <p:nvPr/>
        </p:nvGrpSpPr>
        <p:grpSpPr>
          <a:xfrm>
            <a:off x="2866235" y="1625054"/>
            <a:ext cx="6706371" cy="3984200"/>
            <a:chOff x="2392583" y="1841078"/>
            <a:chExt cx="6706371" cy="3984200"/>
          </a:xfrm>
        </p:grpSpPr>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Create SharePoint CDN</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Enable SharePoint CDN</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web part to use CDN</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Build, deploy, install, and test</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3" name="Rectangle 22"/>
            <p:cNvSpPr/>
            <p:nvPr/>
          </p:nvSpPr>
          <p:spPr bwMode="auto">
            <a:xfrm>
              <a:off x="2689845" y="5096101"/>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24" name="Oval 23"/>
            <p:cNvSpPr/>
            <p:nvPr/>
          </p:nvSpPr>
          <p:spPr bwMode="auto">
            <a:xfrm>
              <a:off x="2392583" y="5181430"/>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1" name="Straight Arrow Connector 30"/>
            <p:cNvCxnSpPr/>
            <p:nvPr/>
          </p:nvCxnSpPr>
          <p:spPr>
            <a:xfrm>
              <a:off x="2464583" y="5469430"/>
              <a:ext cx="432000" cy="0"/>
            </a:xfrm>
            <a:prstGeom prst="straightConnector1">
              <a:avLst/>
            </a:prstGeom>
            <a:solidFill>
              <a:schemeClr val="bg1"/>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70721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4" name="Group 3"/>
          <p:cNvGrpSpPr/>
          <p:nvPr/>
        </p:nvGrpSpPr>
        <p:grpSpPr>
          <a:xfrm>
            <a:off x="2866235" y="1625054"/>
            <a:ext cx="6706371" cy="3984200"/>
            <a:chOff x="2392583" y="1841078"/>
            <a:chExt cx="6706371" cy="3984200"/>
          </a:xfrm>
        </p:grpSpPr>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Create SharePoint CDN</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Enable SharePoint CDN</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web part to use CDN</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Build, deploy, install, and test</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3" name="Rectangle 22"/>
            <p:cNvSpPr/>
            <p:nvPr/>
          </p:nvSpPr>
          <p:spPr bwMode="auto">
            <a:xfrm>
              <a:off x="2689845" y="5096101"/>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24" name="Oval 23"/>
            <p:cNvSpPr/>
            <p:nvPr/>
          </p:nvSpPr>
          <p:spPr bwMode="auto">
            <a:xfrm>
              <a:off x="2392583" y="5181430"/>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1" name="Straight Arrow Connector 30"/>
            <p:cNvCxnSpPr/>
            <p:nvPr/>
          </p:nvCxnSpPr>
          <p:spPr>
            <a:xfrm>
              <a:off x="2464583" y="5469430"/>
              <a:ext cx="432000" cy="0"/>
            </a:xfrm>
            <a:prstGeom prst="straightConnector1">
              <a:avLst/>
            </a:prstGeom>
            <a:solidFill>
              <a:schemeClr val="bg1"/>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1415772"/>
          </a:xfrm>
        </p:spPr>
        <p:txBody>
          <a:bodyPr/>
          <a:lstStyle/>
          <a:p>
            <a:r>
              <a:rPr lang="en-US" dirty="0"/>
              <a:t>Go to the Site Assets Document Library</a:t>
            </a:r>
          </a:p>
          <a:p>
            <a:r>
              <a:rPr lang="en-US" dirty="0"/>
              <a:t>Create a folder for the CDN origin</a:t>
            </a:r>
          </a:p>
        </p:txBody>
      </p:sp>
      <p:sp>
        <p:nvSpPr>
          <p:cNvPr id="2" name="Title 1"/>
          <p:cNvSpPr>
            <a:spLocks noGrp="1"/>
          </p:cNvSpPr>
          <p:nvPr>
            <p:ph type="title"/>
          </p:nvPr>
        </p:nvSpPr>
        <p:spPr/>
        <p:txBody>
          <a:bodyPr/>
          <a:lstStyle/>
          <a:p>
            <a:r>
              <a:rPr lang="en-US" dirty="0"/>
              <a:t>Create SharePoint CDN origin</a:t>
            </a:r>
          </a:p>
        </p:txBody>
      </p:sp>
      <p:pic>
        <p:nvPicPr>
          <p:cNvPr id="6" name="Picture 5"/>
          <p:cNvPicPr>
            <a:picLocks noChangeAspect="1"/>
          </p:cNvPicPr>
          <p:nvPr/>
        </p:nvPicPr>
        <p:blipFill>
          <a:blip r:embed="rId2"/>
          <a:stretch>
            <a:fillRect/>
          </a:stretch>
        </p:blipFill>
        <p:spPr>
          <a:xfrm>
            <a:off x="763307" y="2651757"/>
            <a:ext cx="10909861" cy="3397425"/>
          </a:xfrm>
          <a:prstGeom prst="rect">
            <a:avLst/>
          </a:prstGeom>
        </p:spPr>
      </p:pic>
    </p:spTree>
    <p:extLst>
      <p:ext uri="{BB962C8B-B14F-4D97-AF65-F5344CB8AC3E}">
        <p14:creationId xmlns:p14="http://schemas.microsoft.com/office/powerpoint/2010/main" val="20177298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779496"/>
          </a:xfrm>
        </p:spPr>
        <p:txBody>
          <a:bodyPr/>
          <a:lstStyle/>
          <a:p>
            <a:r>
              <a:rPr lang="en-US" sz="3200" dirty="0"/>
              <a:t>Open the SharePoint Online Management Shell</a:t>
            </a:r>
          </a:p>
          <a:p>
            <a:r>
              <a:rPr lang="en-US" sz="3200" dirty="0"/>
              <a:t>Execute the following </a:t>
            </a:r>
            <a:r>
              <a:rPr lang="en-US" sz="3200" dirty="0" err="1"/>
              <a:t>Powershell</a:t>
            </a:r>
            <a:r>
              <a:rPr lang="en-US" sz="3200" dirty="0"/>
              <a:t> commands to enable the CDN,  set the CDN origin, and return the CDN Origin ID</a:t>
            </a:r>
          </a:p>
          <a:p>
            <a:endParaRPr lang="en-US" sz="3200" dirty="0"/>
          </a:p>
          <a:p>
            <a:endParaRPr lang="en-US" sz="3200" dirty="0"/>
          </a:p>
          <a:p>
            <a:endParaRPr lang="en-US" sz="3200" dirty="0"/>
          </a:p>
          <a:p>
            <a:endParaRPr lang="en-US" sz="3200" dirty="0"/>
          </a:p>
        </p:txBody>
      </p:sp>
      <p:sp>
        <p:nvSpPr>
          <p:cNvPr id="2" name="Title 1"/>
          <p:cNvSpPr>
            <a:spLocks noGrp="1"/>
          </p:cNvSpPr>
          <p:nvPr>
            <p:ph type="title"/>
          </p:nvPr>
        </p:nvSpPr>
        <p:spPr/>
        <p:txBody>
          <a:bodyPr/>
          <a:lstStyle/>
          <a:p>
            <a:r>
              <a:rPr lang="en-US" dirty="0"/>
              <a:t>Enable the SharePoint CDN origin</a:t>
            </a:r>
          </a:p>
        </p:txBody>
      </p:sp>
      <p:sp>
        <p:nvSpPr>
          <p:cNvPr id="5" name="Rectangle 4"/>
          <p:cNvSpPr/>
          <p:nvPr/>
        </p:nvSpPr>
        <p:spPr>
          <a:xfrm>
            <a:off x="472097" y="3102598"/>
            <a:ext cx="11492281" cy="1620388"/>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$creds = Get-Credential</a:t>
            </a:r>
          </a:p>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Connect-</a:t>
            </a:r>
            <a:r>
              <a:rPr lang="en-US" sz="1600" dirty="0" err="1">
                <a:gradFill>
                  <a:gsLst>
                    <a:gs pos="0">
                      <a:srgbClr val="FFFFFF"/>
                    </a:gs>
                    <a:gs pos="100000">
                      <a:srgbClr val="FFFFFF"/>
                    </a:gs>
                  </a:gsLst>
                  <a:lin ang="5400000" scaled="0"/>
                </a:gradFill>
                <a:latin typeface="Consolas" panose="020B0609020204030204" pitchFamily="49" charset="0"/>
              </a:rPr>
              <a:t>SPOService</a:t>
            </a:r>
            <a:r>
              <a:rPr lang="en-US" sz="1600" dirty="0">
                <a:gradFill>
                  <a:gsLst>
                    <a:gs pos="0">
                      <a:srgbClr val="FFFFFF"/>
                    </a:gs>
                    <a:gs pos="100000">
                      <a:srgbClr val="FFFFFF"/>
                    </a:gs>
                  </a:gsLst>
                  <a:lin ang="5400000" scaled="0"/>
                </a:gradFill>
                <a:latin typeface="Consolas" panose="020B0609020204030204" pitchFamily="49" charset="0"/>
              </a:rPr>
              <a:t> -</a:t>
            </a:r>
            <a:r>
              <a:rPr lang="en-US" sz="1600" dirty="0" err="1">
                <a:gradFill>
                  <a:gsLst>
                    <a:gs pos="0">
                      <a:srgbClr val="FFFFFF"/>
                    </a:gs>
                    <a:gs pos="100000">
                      <a:srgbClr val="FFFFFF"/>
                    </a:gs>
                  </a:gsLst>
                  <a:lin ang="5400000" scaled="0"/>
                </a:gradFill>
                <a:latin typeface="Consolas" panose="020B0609020204030204" pitchFamily="49" charset="0"/>
              </a:rPr>
              <a:t>Url</a:t>
            </a:r>
            <a:r>
              <a:rPr lang="en-US" sz="1600" dirty="0">
                <a:gradFill>
                  <a:gsLst>
                    <a:gs pos="0">
                      <a:srgbClr val="FFFFFF"/>
                    </a:gs>
                    <a:gs pos="100000">
                      <a:srgbClr val="FFFFFF"/>
                    </a:gs>
                  </a:gsLst>
                  <a:lin ang="5400000" scaled="0"/>
                </a:gradFill>
                <a:latin typeface="Consolas" panose="020B0609020204030204" pitchFamily="49" charset="0"/>
              </a:rPr>
              <a:t> https://&lt;TENANCY&gt;-admin.sharepoint.com/ -Credential $creds</a:t>
            </a:r>
          </a:p>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Set-</a:t>
            </a:r>
            <a:r>
              <a:rPr lang="en-US" sz="1600" dirty="0" err="1">
                <a:gradFill>
                  <a:gsLst>
                    <a:gs pos="0">
                      <a:srgbClr val="FFFFFF"/>
                    </a:gs>
                    <a:gs pos="100000">
                      <a:srgbClr val="FFFFFF"/>
                    </a:gs>
                  </a:gsLst>
                  <a:lin ang="5400000" scaled="0"/>
                </a:gradFill>
                <a:latin typeface="Consolas" panose="020B0609020204030204" pitchFamily="49" charset="0"/>
              </a:rPr>
              <a:t>SPOTenant</a:t>
            </a:r>
            <a:r>
              <a:rPr lang="en-US" sz="1600" dirty="0">
                <a:gradFill>
                  <a:gsLst>
                    <a:gs pos="0">
                      <a:srgbClr val="FFFFFF"/>
                    </a:gs>
                    <a:gs pos="100000">
                      <a:srgbClr val="FFFFFF"/>
                    </a:gs>
                  </a:gsLst>
                  <a:lin ang="5400000" scaled="0"/>
                </a:gradFill>
                <a:latin typeface="Consolas" panose="020B0609020204030204" pitchFamily="49" charset="0"/>
              </a:rPr>
              <a:t> -</a:t>
            </a:r>
            <a:r>
              <a:rPr lang="en-US" sz="1600" dirty="0" err="1">
                <a:gradFill>
                  <a:gsLst>
                    <a:gs pos="0">
                      <a:srgbClr val="FFFFFF"/>
                    </a:gs>
                    <a:gs pos="100000">
                      <a:srgbClr val="FFFFFF"/>
                    </a:gs>
                  </a:gsLst>
                  <a:lin ang="5400000" scaled="0"/>
                </a:gradFill>
                <a:latin typeface="Consolas" panose="020B0609020204030204" pitchFamily="49" charset="0"/>
              </a:rPr>
              <a:t>PublicCdnEnabled</a:t>
            </a:r>
            <a:r>
              <a:rPr lang="en-US" sz="1600" dirty="0">
                <a:gradFill>
                  <a:gsLst>
                    <a:gs pos="0">
                      <a:srgbClr val="FFFFFF"/>
                    </a:gs>
                    <a:gs pos="100000">
                      <a:srgbClr val="FFFFFF"/>
                    </a:gs>
                  </a:gsLst>
                  <a:lin ang="5400000" scaled="0"/>
                </a:gradFill>
                <a:latin typeface="Consolas" panose="020B0609020204030204" pitchFamily="49" charset="0"/>
              </a:rPr>
              <a:t> $true</a:t>
            </a:r>
          </a:p>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Set-</a:t>
            </a:r>
            <a:r>
              <a:rPr lang="en-US" sz="1600" dirty="0" err="1">
                <a:gradFill>
                  <a:gsLst>
                    <a:gs pos="0">
                      <a:srgbClr val="FFFFFF"/>
                    </a:gs>
                    <a:gs pos="100000">
                      <a:srgbClr val="FFFFFF"/>
                    </a:gs>
                  </a:gsLst>
                  <a:lin ang="5400000" scaled="0"/>
                </a:gradFill>
                <a:latin typeface="Consolas" panose="020B0609020204030204" pitchFamily="49" charset="0"/>
              </a:rPr>
              <a:t>SPOTenant</a:t>
            </a:r>
            <a:r>
              <a:rPr lang="en-US" sz="1600" dirty="0">
                <a:gradFill>
                  <a:gsLst>
                    <a:gs pos="0">
                      <a:srgbClr val="FFFFFF"/>
                    </a:gs>
                    <a:gs pos="100000">
                      <a:srgbClr val="FFFFFF"/>
                    </a:gs>
                  </a:gsLst>
                  <a:lin ang="5400000" scaled="0"/>
                </a:gradFill>
                <a:latin typeface="Consolas" panose="020B0609020204030204" pitchFamily="49" charset="0"/>
              </a:rPr>
              <a:t> -</a:t>
            </a:r>
            <a:r>
              <a:rPr lang="en-US" sz="1600" dirty="0" err="1">
                <a:gradFill>
                  <a:gsLst>
                    <a:gs pos="0">
                      <a:srgbClr val="FFFFFF"/>
                    </a:gs>
                    <a:gs pos="100000">
                      <a:srgbClr val="FFFFFF"/>
                    </a:gs>
                  </a:gsLst>
                  <a:lin ang="5400000" scaled="0"/>
                </a:gradFill>
                <a:latin typeface="Consolas" panose="020B0609020204030204" pitchFamily="49" charset="0"/>
              </a:rPr>
              <a:t>PublicCdnAllowedFileTypes</a:t>
            </a:r>
            <a:r>
              <a:rPr lang="en-US" sz="1600" dirty="0">
                <a:gradFill>
                  <a:gsLst>
                    <a:gs pos="0">
                      <a:srgbClr val="FFFFFF"/>
                    </a:gs>
                    <a:gs pos="100000">
                      <a:srgbClr val="FFFFFF"/>
                    </a:gs>
                  </a:gsLst>
                  <a:lin ang="5400000" scaled="0"/>
                </a:gradFill>
                <a:latin typeface="Consolas" panose="020B0609020204030204" pitchFamily="49" charset="0"/>
              </a:rPr>
              <a:t> "CSS,EOT,GIF,ICO,JPEG,JPG,JS,MAP,PNG,SVG,TTF,WOFF,TXT"</a:t>
            </a:r>
          </a:p>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New-</a:t>
            </a:r>
            <a:r>
              <a:rPr lang="en-US" sz="1600" dirty="0" err="1">
                <a:gradFill>
                  <a:gsLst>
                    <a:gs pos="0">
                      <a:srgbClr val="FFFFFF"/>
                    </a:gs>
                    <a:gs pos="100000">
                      <a:srgbClr val="FFFFFF"/>
                    </a:gs>
                  </a:gsLst>
                  <a:lin ang="5400000" scaled="0"/>
                </a:gradFill>
                <a:latin typeface="Consolas" panose="020B0609020204030204" pitchFamily="49" charset="0"/>
              </a:rPr>
              <a:t>SPOPublicCdnOrigin</a:t>
            </a:r>
            <a:r>
              <a:rPr lang="en-US" sz="1600" dirty="0">
                <a:gradFill>
                  <a:gsLst>
                    <a:gs pos="0">
                      <a:srgbClr val="FFFFFF"/>
                    </a:gs>
                    <a:gs pos="100000">
                      <a:srgbClr val="FFFFFF"/>
                    </a:gs>
                  </a:gsLst>
                  <a:lin ang="5400000" scaled="0"/>
                </a:gradFill>
                <a:latin typeface="Consolas" panose="020B0609020204030204" pitchFamily="49" charset="0"/>
              </a:rPr>
              <a:t> -</a:t>
            </a:r>
            <a:r>
              <a:rPr lang="en-US" sz="1600" dirty="0" err="1">
                <a:gradFill>
                  <a:gsLst>
                    <a:gs pos="0">
                      <a:srgbClr val="FFFFFF"/>
                    </a:gs>
                    <a:gs pos="100000">
                      <a:srgbClr val="FFFFFF"/>
                    </a:gs>
                  </a:gsLst>
                  <a:lin ang="5400000" scaled="0"/>
                </a:gradFill>
                <a:latin typeface="Consolas" panose="020B0609020204030204" pitchFamily="49" charset="0"/>
              </a:rPr>
              <a:t>Url</a:t>
            </a:r>
            <a:r>
              <a:rPr lang="en-US" sz="1600" dirty="0">
                <a:gradFill>
                  <a:gsLst>
                    <a:gs pos="0">
                      <a:srgbClr val="FFFFFF"/>
                    </a:gs>
                    <a:gs pos="100000">
                      <a:srgbClr val="FFFFFF"/>
                    </a:gs>
                  </a:gsLst>
                  <a:lin ang="5400000" scaled="0"/>
                </a:gradFill>
                <a:latin typeface="Consolas" panose="020B0609020204030204" pitchFamily="49" charset="0"/>
              </a:rPr>
              <a:t> "https://&lt;TENANCY&gt;.sharepoint.com/sites/&lt;SITE&gt;/</a:t>
            </a:r>
            <a:r>
              <a:rPr lang="en-US" sz="1600" dirty="0" err="1">
                <a:gradFill>
                  <a:gsLst>
                    <a:gs pos="0">
                      <a:srgbClr val="FFFFFF"/>
                    </a:gs>
                    <a:gs pos="100000">
                      <a:srgbClr val="FFFFFF"/>
                    </a:gs>
                  </a:gsLst>
                  <a:lin ang="5400000" scaled="0"/>
                </a:gradFill>
                <a:latin typeface="Consolas" panose="020B0609020204030204" pitchFamily="49" charset="0"/>
              </a:rPr>
              <a:t>siteassets</a:t>
            </a:r>
            <a:r>
              <a:rPr lang="en-US" sz="1600" dirty="0">
                <a:gradFill>
                  <a:gsLst>
                    <a:gs pos="0">
                      <a:srgbClr val="FFFFFF"/>
                    </a:gs>
                    <a:gs pos="100000">
                      <a:srgbClr val="FFFFFF"/>
                    </a:gs>
                  </a:gsLst>
                  <a:lin ang="5400000" scaled="0"/>
                </a:gradFill>
                <a:latin typeface="Consolas" panose="020B0609020204030204" pitchFamily="49" charset="0"/>
              </a:rPr>
              <a:t>/</a:t>
            </a:r>
            <a:r>
              <a:rPr lang="en-US" sz="1600" dirty="0" err="1">
                <a:gradFill>
                  <a:gsLst>
                    <a:gs pos="0">
                      <a:srgbClr val="FFFFFF"/>
                    </a:gs>
                    <a:gs pos="100000">
                      <a:srgbClr val="FFFFFF"/>
                    </a:gs>
                  </a:gsLst>
                  <a:lin ang="5400000" scaled="0"/>
                </a:gradFill>
                <a:latin typeface="Consolas" panose="020B0609020204030204" pitchFamily="49" charset="0"/>
              </a:rPr>
              <a:t>cdn</a:t>
            </a:r>
            <a:r>
              <a:rPr lang="en-US" sz="1600" dirty="0">
                <a:gradFill>
                  <a:gsLst>
                    <a:gs pos="0">
                      <a:srgbClr val="FFFFFF"/>
                    </a:gs>
                    <a:gs pos="100000">
                      <a:srgbClr val="FFFFFF"/>
                    </a:gs>
                  </a:gsLst>
                  <a:lin ang="5400000" scaled="0"/>
                </a:gradFill>
                <a:latin typeface="Consolas" panose="020B0609020204030204" pitchFamily="49" charset="0"/>
              </a:rPr>
              <a:t>"</a:t>
            </a:r>
          </a:p>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Get-</a:t>
            </a:r>
            <a:r>
              <a:rPr lang="en-US" sz="1600" dirty="0" err="1">
                <a:gradFill>
                  <a:gsLst>
                    <a:gs pos="0">
                      <a:srgbClr val="FFFFFF"/>
                    </a:gs>
                    <a:gs pos="100000">
                      <a:srgbClr val="FFFFFF"/>
                    </a:gs>
                  </a:gsLst>
                  <a:lin ang="5400000" scaled="0"/>
                </a:gradFill>
                <a:latin typeface="Consolas" panose="020B0609020204030204" pitchFamily="49" charset="0"/>
              </a:rPr>
              <a:t>SPOPublicCdnOrigins</a:t>
            </a:r>
            <a:endParaRPr lang="en-US" sz="1600" dirty="0">
              <a:gradFill>
                <a:gsLst>
                  <a:gs pos="0">
                    <a:srgbClr val="FFFFFF"/>
                  </a:gs>
                  <a:gs pos="100000">
                    <a:srgbClr val="FFFFFF"/>
                  </a:gs>
                </a:gsLst>
                <a:lin ang="5400000" scaled="0"/>
              </a:gradFill>
              <a:latin typeface="Consolas" panose="020B0609020204030204" pitchFamily="49" charset="0"/>
            </a:endParaRPr>
          </a:p>
        </p:txBody>
      </p:sp>
      <p:pic>
        <p:nvPicPr>
          <p:cNvPr id="8" name="Picture 7"/>
          <p:cNvPicPr>
            <a:picLocks noChangeAspect="1"/>
          </p:cNvPicPr>
          <p:nvPr/>
        </p:nvPicPr>
        <p:blipFill>
          <a:blip r:embed="rId3"/>
          <a:stretch>
            <a:fillRect/>
          </a:stretch>
        </p:blipFill>
        <p:spPr>
          <a:xfrm>
            <a:off x="472097" y="5008415"/>
            <a:ext cx="11511366" cy="1109213"/>
          </a:xfrm>
          <a:prstGeom prst="rect">
            <a:avLst/>
          </a:prstGeom>
        </p:spPr>
      </p:pic>
    </p:spTree>
    <p:extLst>
      <p:ext uri="{BB962C8B-B14F-4D97-AF65-F5344CB8AC3E}">
        <p14:creationId xmlns:p14="http://schemas.microsoft.com/office/powerpoint/2010/main" val="615147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016758"/>
          </a:xfrm>
        </p:spPr>
        <p:txBody>
          <a:bodyPr/>
          <a:lstStyle/>
          <a:p>
            <a:pPr marL="0" indent="0">
              <a:buNone/>
            </a:pPr>
            <a:r>
              <a:rPr lang="en-US" dirty="0"/>
              <a:t>Create CDN base path</a:t>
            </a:r>
          </a:p>
          <a:p>
            <a:pPr marL="0" indent="0">
              <a:buNone/>
            </a:pPr>
            <a:endParaRPr lang="en-US" dirty="0"/>
          </a:p>
          <a:p>
            <a:pPr marL="0" indent="0">
              <a:buNone/>
            </a:pPr>
            <a:r>
              <a:rPr lang="en-US" dirty="0"/>
              <a:t>Update the </a:t>
            </a:r>
            <a:r>
              <a:rPr lang="en-US" dirty="0" err="1"/>
              <a:t>cdnBasePath</a:t>
            </a:r>
            <a:r>
              <a:rPr lang="en-US" dirty="0"/>
              <a:t> in the write-</a:t>
            </a:r>
            <a:r>
              <a:rPr lang="en-US" dirty="0" err="1"/>
              <a:t>manifests.json</a:t>
            </a:r>
            <a:r>
              <a:rPr lang="en-US" dirty="0"/>
              <a:t> file</a:t>
            </a:r>
          </a:p>
          <a:p>
            <a:endParaRPr lang="en-US" b="1" dirty="0"/>
          </a:p>
          <a:p>
            <a:endParaRPr lang="en-US" b="1" dirty="0"/>
          </a:p>
          <a:p>
            <a:endParaRPr lang="en-US" b="1" dirty="0"/>
          </a:p>
          <a:p>
            <a:pPr marL="0" indent="0">
              <a:buNone/>
            </a:pPr>
            <a:r>
              <a:rPr lang="en-US" sz="2000" dirty="0">
                <a:solidFill>
                  <a:schemeClr val="tx1"/>
                </a:solidFill>
                <a:latin typeface="Segoe UI Light" pitchFamily="34" charset="0"/>
              </a:rPr>
              <a:t>	</a:t>
            </a:r>
          </a:p>
        </p:txBody>
      </p:sp>
      <p:sp>
        <p:nvSpPr>
          <p:cNvPr id="2" name="Title 1"/>
          <p:cNvSpPr>
            <a:spLocks noGrp="1"/>
          </p:cNvSpPr>
          <p:nvPr>
            <p:ph type="title"/>
          </p:nvPr>
        </p:nvSpPr>
        <p:spPr/>
        <p:txBody>
          <a:bodyPr/>
          <a:lstStyle/>
          <a:p>
            <a:r>
              <a:rPr lang="en-US" dirty="0"/>
              <a:t>Configure the web part to use the CDN </a:t>
            </a:r>
          </a:p>
        </p:txBody>
      </p:sp>
      <p:sp>
        <p:nvSpPr>
          <p:cNvPr id="8" name="Rectangle 7"/>
          <p:cNvSpPr/>
          <p:nvPr/>
        </p:nvSpPr>
        <p:spPr>
          <a:xfrm>
            <a:off x="385591" y="2057102"/>
            <a:ext cx="11920264" cy="646331"/>
          </a:xfrm>
          <a:prstGeom prst="rect">
            <a:avLst/>
          </a:prstGeom>
        </p:spPr>
        <p:txBody>
          <a:bodyPr wrap="square">
            <a:spAutoFit/>
          </a:bodyPr>
          <a:lstStyle/>
          <a:p>
            <a:r>
              <a:rPr lang="en-US" dirty="0">
                <a:latin typeface="Segoe UI Light" pitchFamily="34" charset="0"/>
              </a:rPr>
              <a:t>https://publiccdn.sharepointonline.com/&lt;TENANCY&gt;.sharepoint.com/&lt;your-CDN-origin-Id&gt;</a:t>
            </a:r>
            <a:endParaRPr lang="en-US" dirty="0"/>
          </a:p>
          <a:p>
            <a:endParaRPr lang="en-US" dirty="0"/>
          </a:p>
        </p:txBody>
      </p:sp>
      <p:sp>
        <p:nvSpPr>
          <p:cNvPr id="9" name="Rectangle 8"/>
          <p:cNvSpPr/>
          <p:nvPr/>
        </p:nvSpPr>
        <p:spPr>
          <a:xfrm>
            <a:off x="385590" y="3929310"/>
            <a:ext cx="12050885" cy="830997"/>
          </a:xfrm>
          <a:prstGeom prst="rect">
            <a:avLst/>
          </a:prstGeom>
        </p:spPr>
        <p:txBody>
          <a:bodyPr wrap="square">
            <a:spAutoFit/>
          </a:bodyPr>
          <a:lstStyle/>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a:t>
            </a:r>
            <a:r>
              <a:rPr lang="en-US" sz="1600" dirty="0" err="1">
                <a:solidFill>
                  <a:srgbClr val="2E75B6"/>
                </a:solidFill>
                <a:latin typeface="Consolas" panose="020B0609020204030204" pitchFamily="49" charset="0"/>
              </a:rPr>
              <a:t>cdnBasePath</a:t>
            </a:r>
            <a:r>
              <a:rPr lang="en-US" sz="1600" dirty="0">
                <a:solidFill>
                  <a:srgbClr val="2E75B6"/>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"https://publiccdn.sharepointonline.com/&lt;TENANCY&gt;.sharepoint.com/&lt;your-CDN-origin-Id&gt;"</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33369297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Package the web part</a:t>
            </a:r>
            <a:endParaRPr lang="en-US" dirty="0"/>
          </a:p>
        </p:txBody>
      </p:sp>
      <p:sp>
        <p:nvSpPr>
          <p:cNvPr id="8"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Use the </a:t>
            </a:r>
            <a:r>
              <a:rPr lang="en-US" altLang="zh-CN" sz="2400" b="1" dirty="0"/>
              <a:t>bundle</a:t>
            </a:r>
            <a:r>
              <a:rPr lang="en-US" altLang="zh-CN" sz="2400" dirty="0"/>
              <a:t> gulp task to build, localize, and bundle the project</a:t>
            </a:r>
          </a:p>
          <a:p>
            <a:pPr marL="0" indent="0">
              <a:buNone/>
            </a:pPr>
            <a:endParaRPr lang="en-US" altLang="zh-CN" sz="2800" dirty="0"/>
          </a:p>
          <a:p>
            <a:pPr marL="0" indent="0">
              <a:buNone/>
            </a:pPr>
            <a:endParaRPr lang="en-US" altLang="zh-CN" sz="2400" dirty="0"/>
          </a:p>
          <a:p>
            <a:pPr marL="0" indent="0">
              <a:buNone/>
            </a:pPr>
            <a:r>
              <a:rPr lang="en-US" altLang="zh-CN" sz="2400" dirty="0"/>
              <a:t>Use the </a:t>
            </a:r>
            <a:r>
              <a:rPr lang="en-US" altLang="zh-CN" sz="2400" b="1" dirty="0"/>
              <a:t>package-solution</a:t>
            </a:r>
            <a:r>
              <a:rPr lang="en-US" altLang="zh-CN" sz="2400" dirty="0"/>
              <a:t> gulp task to package the project into a .</a:t>
            </a:r>
            <a:r>
              <a:rPr lang="en-US" altLang="zh-CN" sz="2400" dirty="0" err="1"/>
              <a:t>sppkg</a:t>
            </a:r>
            <a:r>
              <a:rPr lang="en-US" altLang="zh-CN" sz="2400" dirty="0"/>
              <a:t> file</a:t>
            </a:r>
          </a:p>
          <a:p>
            <a:pPr marL="0" indent="0">
              <a:buNone/>
            </a:pPr>
            <a:endParaRPr lang="en-US" sz="2800" dirty="0"/>
          </a:p>
          <a:p>
            <a:pPr marL="0" indent="0">
              <a:buNone/>
            </a:pPr>
            <a:endParaRPr lang="en-US" altLang="zh-CN" sz="2400" dirty="0"/>
          </a:p>
          <a:p>
            <a:pPr marL="0" indent="0">
              <a:buNone/>
            </a:pPr>
            <a:r>
              <a:rPr lang="en-US" altLang="zh-CN" sz="2400" dirty="0"/>
              <a:t>The </a:t>
            </a:r>
            <a:r>
              <a:rPr lang="en-US" altLang="zh-CN" sz="2400" b="1" dirty="0"/>
              <a:t>ship parameter </a:t>
            </a:r>
            <a:r>
              <a:rPr lang="en-US" altLang="zh-CN" sz="2400" dirty="0"/>
              <a:t>build task creates a minified version of the bundle and copies all of the web part assets, including the web part bundle, into the temp\deploy folder.  The .</a:t>
            </a:r>
            <a:r>
              <a:rPr lang="en-US" altLang="zh-CN" sz="2400" dirty="0" err="1"/>
              <a:t>sppkg</a:t>
            </a:r>
            <a:r>
              <a:rPr lang="en-US" altLang="zh-CN" sz="2400" dirty="0"/>
              <a:t> folder is generated in the </a:t>
            </a:r>
            <a:r>
              <a:rPr lang="en-US" altLang="zh-CN" sz="2400" dirty="0" err="1"/>
              <a:t>sharepoint</a:t>
            </a:r>
            <a:r>
              <a:rPr lang="en-US" altLang="zh-CN" sz="2400" dirty="0"/>
              <a:t>\solution folder. </a:t>
            </a:r>
          </a:p>
          <a:p>
            <a:pPr marL="0" indent="0">
              <a:buNone/>
            </a:pPr>
            <a:endParaRPr lang="en-US" sz="2400" dirty="0"/>
          </a:p>
        </p:txBody>
      </p:sp>
      <p:sp>
        <p:nvSpPr>
          <p:cNvPr id="5" name="Rectangle 4"/>
          <p:cNvSpPr/>
          <p:nvPr/>
        </p:nvSpPr>
        <p:spPr bwMode="auto">
          <a:xfrm>
            <a:off x="399244" y="1818477"/>
            <a:ext cx="4752528" cy="432048"/>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bundle --ship</a:t>
            </a:r>
          </a:p>
        </p:txBody>
      </p:sp>
      <p:sp>
        <p:nvSpPr>
          <p:cNvPr id="6" name="Rectangle 5"/>
          <p:cNvSpPr/>
          <p:nvPr/>
        </p:nvSpPr>
        <p:spPr bwMode="auto">
          <a:xfrm>
            <a:off x="399244" y="3063294"/>
            <a:ext cx="4752528" cy="432445"/>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package-solution --ship</a:t>
            </a:r>
            <a:endParaRPr lang="fi-FI" sz="2000" dirty="0">
              <a:gradFill>
                <a:gsLst>
                  <a:gs pos="0">
                    <a:srgbClr val="FFFFFF"/>
                  </a:gs>
                  <a:gs pos="100000">
                    <a:srgbClr val="FFFFFF"/>
                  </a:gs>
                </a:gsLst>
                <a:lin ang="5400000" scaled="0"/>
              </a:gradFill>
              <a:latin typeface="Consolas" panose="020B0609020204030204" pitchFamily="49" charset="0"/>
            </a:endParaRPr>
          </a:p>
        </p:txBody>
      </p:sp>
      <p:pic>
        <p:nvPicPr>
          <p:cNvPr id="7" name="Picture 6"/>
          <p:cNvPicPr>
            <a:picLocks noChangeAspect="1"/>
          </p:cNvPicPr>
          <p:nvPr/>
        </p:nvPicPr>
        <p:blipFill>
          <a:blip r:embed="rId3"/>
          <a:stretch>
            <a:fillRect/>
          </a:stretch>
        </p:blipFill>
        <p:spPr>
          <a:xfrm>
            <a:off x="399244" y="5047600"/>
            <a:ext cx="5658141" cy="1276416"/>
          </a:xfrm>
          <a:prstGeom prst="rect">
            <a:avLst/>
          </a:prstGeom>
        </p:spPr>
      </p:pic>
      <p:pic>
        <p:nvPicPr>
          <p:cNvPr id="2" name="Picture 1"/>
          <p:cNvPicPr>
            <a:picLocks noChangeAspect="1"/>
          </p:cNvPicPr>
          <p:nvPr/>
        </p:nvPicPr>
        <p:blipFill>
          <a:blip r:embed="rId4"/>
          <a:stretch>
            <a:fillRect/>
          </a:stretch>
        </p:blipFill>
        <p:spPr>
          <a:xfrm>
            <a:off x="6160243" y="5041800"/>
            <a:ext cx="5962650" cy="1047750"/>
          </a:xfrm>
          <a:prstGeom prst="rect">
            <a:avLst/>
          </a:prstGeom>
        </p:spPr>
      </p:pic>
    </p:spTree>
    <p:extLst>
      <p:ext uri="{BB962C8B-B14F-4D97-AF65-F5344CB8AC3E}">
        <p14:creationId xmlns:p14="http://schemas.microsoft.com/office/powerpoint/2010/main" val="12763787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web part assets to the SharePoint CDN</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Go to the Site Assets Document Library</a:t>
            </a:r>
          </a:p>
          <a:p>
            <a:r>
              <a:rPr lang="en-US" sz="2400" dirty="0"/>
              <a:t>Upload the assets for your web part to the CDN enabled folder</a:t>
            </a:r>
          </a:p>
          <a:p>
            <a:pPr marL="0" indent="0">
              <a:buNone/>
            </a:pPr>
            <a:endParaRPr lang="en-US" altLang="zh-CN" sz="2400" dirty="0"/>
          </a:p>
          <a:p>
            <a:pPr marL="0" indent="0">
              <a:buNone/>
            </a:pPr>
            <a:endParaRPr lang="en-US" sz="2400" dirty="0"/>
          </a:p>
        </p:txBody>
      </p:sp>
      <p:pic>
        <p:nvPicPr>
          <p:cNvPr id="3" name="Picture 2"/>
          <p:cNvPicPr>
            <a:picLocks noChangeAspect="1"/>
          </p:cNvPicPr>
          <p:nvPr/>
        </p:nvPicPr>
        <p:blipFill>
          <a:blip r:embed="rId3"/>
          <a:stretch>
            <a:fillRect/>
          </a:stretch>
        </p:blipFill>
        <p:spPr>
          <a:xfrm>
            <a:off x="1740967" y="2129975"/>
            <a:ext cx="8954541" cy="4222502"/>
          </a:xfrm>
          <a:prstGeom prst="rect">
            <a:avLst/>
          </a:prstGeom>
        </p:spPr>
      </p:pic>
      <p:pic>
        <p:nvPicPr>
          <p:cNvPr id="4" name="Picture 3"/>
          <p:cNvPicPr>
            <a:picLocks noChangeAspect="1"/>
          </p:cNvPicPr>
          <p:nvPr/>
        </p:nvPicPr>
        <p:blipFill>
          <a:blip r:embed="rId4"/>
          <a:stretch>
            <a:fillRect/>
          </a:stretch>
        </p:blipFill>
        <p:spPr>
          <a:xfrm>
            <a:off x="1992005" y="2129976"/>
            <a:ext cx="8452466" cy="4222503"/>
          </a:xfrm>
          <a:prstGeom prst="rect">
            <a:avLst/>
          </a:prstGeom>
        </p:spPr>
      </p:pic>
    </p:spTree>
    <p:extLst>
      <p:ext uri="{BB962C8B-B14F-4D97-AF65-F5344CB8AC3E}">
        <p14:creationId xmlns:p14="http://schemas.microsoft.com/office/powerpoint/2010/main" val="358603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App to the SharePoint App Catalog</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Go to your Office 365 App Catalog site</a:t>
            </a:r>
            <a:endParaRPr lang="en-US" sz="2400" dirty="0"/>
          </a:p>
          <a:p>
            <a:r>
              <a:rPr lang="en-US" altLang="zh-CN" sz="2400" dirty="0"/>
              <a:t>In the left sidebar, choose Apps for SharePoint</a:t>
            </a:r>
          </a:p>
          <a:p>
            <a:r>
              <a:rPr lang="en-US" sz="2400" dirty="0"/>
              <a:t>Upload the package (.</a:t>
            </a:r>
            <a:r>
              <a:rPr lang="en-US" sz="2400" dirty="0" err="1"/>
              <a:t>sp</a:t>
            </a:r>
            <a:r>
              <a:rPr lang="en-US" altLang="zh-CN" sz="2400" dirty="0" err="1"/>
              <a:t>pkg</a:t>
            </a:r>
            <a:r>
              <a:rPr lang="en-US" sz="2400" dirty="0"/>
              <a:t> file) for the web part</a:t>
            </a:r>
          </a:p>
          <a:p>
            <a:endParaRPr lang="en-US" sz="2400" dirty="0"/>
          </a:p>
          <a:p>
            <a:pPr marL="0" indent="0">
              <a:buNone/>
            </a:pPr>
            <a:endParaRPr lang="en-US" altLang="zh-CN" sz="2400" dirty="0"/>
          </a:p>
          <a:p>
            <a:pPr marL="0" indent="0">
              <a:buNone/>
            </a:pPr>
            <a:endParaRPr lang="en-US" sz="2400" dirty="0"/>
          </a:p>
        </p:txBody>
      </p:sp>
      <p:pic>
        <p:nvPicPr>
          <p:cNvPr id="13" name="Picture 12"/>
          <p:cNvPicPr>
            <a:picLocks noChangeAspect="1"/>
          </p:cNvPicPr>
          <p:nvPr/>
        </p:nvPicPr>
        <p:blipFill>
          <a:blip r:embed="rId2"/>
          <a:stretch>
            <a:fillRect/>
          </a:stretch>
        </p:blipFill>
        <p:spPr>
          <a:xfrm>
            <a:off x="1357698" y="2561158"/>
            <a:ext cx="9721080" cy="3857366"/>
          </a:xfrm>
          <a:prstGeom prst="rect">
            <a:avLst/>
          </a:prstGeom>
        </p:spPr>
      </p:pic>
    </p:spTree>
    <p:extLst>
      <p:ext uri="{BB962C8B-B14F-4D97-AF65-F5344CB8AC3E}">
        <p14:creationId xmlns:p14="http://schemas.microsoft.com/office/powerpoint/2010/main" val="191932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the App</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Go to your Office 365 site</a:t>
            </a:r>
          </a:p>
          <a:p>
            <a:r>
              <a:rPr lang="en-US" sz="2400" dirty="0"/>
              <a:t>Go to the Site Contents page</a:t>
            </a:r>
          </a:p>
          <a:p>
            <a:r>
              <a:rPr lang="en-US" altLang="zh-CN" sz="2400" dirty="0"/>
              <a:t>Add the App you just deployed to the SharePoint App Catalog</a:t>
            </a:r>
          </a:p>
          <a:p>
            <a:pPr marL="0" indent="0">
              <a:buNone/>
            </a:pPr>
            <a:endParaRPr lang="en-US" sz="2400" dirty="0"/>
          </a:p>
        </p:txBody>
      </p:sp>
      <p:pic>
        <p:nvPicPr>
          <p:cNvPr id="3" name="Picture 2"/>
          <p:cNvPicPr>
            <a:picLocks noChangeAspect="1"/>
          </p:cNvPicPr>
          <p:nvPr/>
        </p:nvPicPr>
        <p:blipFill>
          <a:blip r:embed="rId2"/>
          <a:stretch>
            <a:fillRect/>
          </a:stretch>
        </p:blipFill>
        <p:spPr>
          <a:xfrm>
            <a:off x="3013882" y="2633166"/>
            <a:ext cx="6408712" cy="3694555"/>
          </a:xfrm>
          <a:prstGeom prst="rect">
            <a:avLst/>
          </a:prstGeom>
        </p:spPr>
      </p:pic>
    </p:spTree>
    <p:extLst>
      <p:ext uri="{BB962C8B-B14F-4D97-AF65-F5344CB8AC3E}">
        <p14:creationId xmlns:p14="http://schemas.microsoft.com/office/powerpoint/2010/main" val="371554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7B14030-EA7B-412E-A3DC-1B5E762AF2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8b796c41-22f8-4e5f-a4f6-26e92db7f69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258</TotalTime>
  <Words>876</Words>
  <Application>Microsoft Office PowerPoint</Application>
  <PresentationFormat>Custom</PresentationFormat>
  <Paragraphs>154</Paragraphs>
  <Slides>15</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Consolas</vt:lpstr>
      <vt:lpstr>Segoe UI</vt:lpstr>
      <vt:lpstr>Segoe UI Light</vt:lpstr>
      <vt:lpstr>Wingdings</vt:lpstr>
      <vt:lpstr>5-30719_SharePoint_Team_Template_Light</vt:lpstr>
      <vt:lpstr>Deploying SharePoint Framework components to production</vt:lpstr>
      <vt:lpstr>Agenda</vt:lpstr>
      <vt:lpstr>Create SharePoint CDN origin</vt:lpstr>
      <vt:lpstr>Enable the SharePoint CDN origin</vt:lpstr>
      <vt:lpstr>Configure the web part to use the CDN </vt:lpstr>
      <vt:lpstr>Package the web part</vt:lpstr>
      <vt:lpstr>Deploy web part assets to the SharePoint CDN</vt:lpstr>
      <vt:lpstr>Deploy App to the SharePoint App Catalog</vt:lpstr>
      <vt:lpstr>Install the App</vt:lpstr>
      <vt:lpstr>Add the web part to a SharePoint page</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SharePoint Framework</dc:title>
  <dc:subject>&lt;Speech title here&gt;</dc:subject>
  <dc:creator>Vesa Juvonen</dc:creator>
  <cp:keywords>SharePoint, PnP</cp:keywords>
  <dc:description>Template: _x000d_
Formatting: _x000d_
Audience Type:</dc:description>
  <cp:lastModifiedBy>Luiz Lu</cp:lastModifiedBy>
  <cp:revision>36</cp:revision>
  <dcterms:created xsi:type="dcterms:W3CDTF">2016-10-24T10:18:28Z</dcterms:created>
  <dcterms:modified xsi:type="dcterms:W3CDTF">2017-01-19T04:48:33Z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